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Economica"/>
      <p:regular r:id="rId23"/>
      <p:bold r:id="rId24"/>
      <p:italic r:id="rId25"/>
      <p:boldItalic r:id="rId26"/>
    </p:embeddedFont>
    <p:embeddedFont>
      <p:font typeface="Proxima Nova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conomica-bold.fntdata"/><Relationship Id="rId23" Type="http://schemas.openxmlformats.org/officeDocument/2006/relationships/font" Target="fonts/Economic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boldItalic.fntdata"/><Relationship Id="rId25" Type="http://schemas.openxmlformats.org/officeDocument/2006/relationships/font" Target="fonts/Economica-italic.fntdata"/><Relationship Id="rId28" Type="http://schemas.openxmlformats.org/officeDocument/2006/relationships/font" Target="fonts/ProximaNova-bold.fntdata"/><Relationship Id="rId27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f2a9d76fa_1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f2a9d76fa_1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f2a9d76fa_1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f2a9d76fa_1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cbf82d72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cbf82d72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f4a208d2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f4a208d2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f4a208d2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ef4a208d2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f4e3973e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f4e3973e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f4e3973e6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f4e3973e6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f4a208d2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ef4a208d2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f242311b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f242311b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ec2ad6b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ec2ad6b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cbf82d72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cbf82d72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f2a9d76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f2a9d76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f2a9d76f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f2a9d76f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cbf82d7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cbf82d7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bd0d3c95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bd0d3c95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cbf82d72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cbf82d72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i.org/10.1111/j.1572-0241.2000.03357.x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Capstone Presentation 1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Bransky, Noah Keyes, Vergil Sorg</a:t>
            </a:r>
            <a:endParaRPr/>
          </a:p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 - Noah </a:t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“Silicone-rubber heaters stretch product utility”</a:t>
            </a:r>
            <a:r>
              <a:rPr i="1" lang="en" sz="1300"/>
              <a:t> Machine Design Vol. 70 Issue 17 p166.</a:t>
            </a:r>
            <a:endParaRPr i="1" sz="1300"/>
          </a:p>
          <a:p>
            <a:pPr indent="-31115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Possible Alternative to the water/oil bath for our heating element</a:t>
            </a:r>
            <a:endParaRPr sz="13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300"/>
              <a:t>Fundamentals of Modern Manufacturing: Materials, Processes, and Systems 7th Ed. Chapter 13</a:t>
            </a:r>
            <a:endParaRPr i="1" sz="1300"/>
          </a:p>
          <a:p>
            <a:pPr indent="-31115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Describes the blow molding and extrusion processes Poba uses in manufacturing their balloons</a:t>
            </a:r>
            <a:endParaRPr sz="13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300"/>
              <a:t>Marks’ Standard Handbook for Mechanical Engineers 12th Ed. Section 10</a:t>
            </a:r>
            <a:endParaRPr i="1" sz="1300"/>
          </a:p>
          <a:p>
            <a:pPr indent="-31115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Covers methods for automatically controlling processes such as heating and tensile loading</a:t>
            </a:r>
            <a:endParaRPr sz="1300"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1642" y="197050"/>
            <a:ext cx="1592700" cy="138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9575" y="1482650"/>
            <a:ext cx="1294199" cy="129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0402" y="3398925"/>
            <a:ext cx="979495" cy="12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6801073" y="4663225"/>
            <a:ext cx="2220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fld id="{00000000-1234-1234-1234-123412341234}" type="slidenum">
              <a:rPr lang="en"/>
              <a:t>‹#›</a:t>
            </a:fld>
            <a:r>
              <a:rPr lang="en"/>
              <a:t> Noah Keyes 9/12/21 Radial Expansion Tester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 </a:t>
            </a:r>
            <a:r>
              <a:rPr lang="en"/>
              <a:t>- Vergil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311700" y="1225225"/>
            <a:ext cx="50517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Patent: “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Methods for manufacturing 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multilayer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balloons for medical applications”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3370" lvl="0" marL="457200" rtl="0" algn="l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-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Describes generally a process and considerations for balloon manufacturing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05050"/>
                </a:solidFill>
              </a:rPr>
              <a:t>Article: “Comparison of the diameter consistency and dilating force of the controlled radial expansion balloon catheter to the conventional balloon dilators”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3370" lvl="0" marL="457200" rtl="0" algn="l">
              <a:spcBef>
                <a:spcPts val="2400"/>
              </a:spcBef>
              <a:spcAft>
                <a:spcPts val="0"/>
              </a:spcAft>
              <a:buSzPct val="100000"/>
              <a:buChar char="-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Details a process of measurement and comparison of certain styles of balloon catheters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Book: “Pneumatic Drives: System Design, Modeling and Control”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3370" lvl="0" marL="457200" rtl="0" algn="l">
              <a:spcBef>
                <a:spcPts val="2400"/>
              </a:spcBef>
              <a:spcAft>
                <a:spcPts val="0"/>
              </a:spcAft>
              <a:buSzPct val="100000"/>
              <a:buChar char="-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Book that describes setting up and operating pneumatic systems </a:t>
            </a:r>
            <a:r>
              <a:rPr lang="en" sz="1200">
                <a:solidFill>
                  <a:srgbClr val="FFFFFF"/>
                </a:solidFill>
              </a:rPr>
              <a:t>2\</a:t>
            </a:r>
            <a:endParaRPr sz="1200">
              <a:solidFill>
                <a:srgbClr val="FFFFFF"/>
              </a:solidFill>
            </a:endParaRPr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499" y="410000"/>
            <a:ext cx="3166025" cy="43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8331600" y="4242000"/>
            <a:ext cx="763800" cy="9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11</a:t>
            </a:r>
            <a:endParaRPr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Vergil Sorg</a:t>
            </a:r>
            <a:endParaRPr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9/12/2021</a:t>
            </a:r>
            <a:endParaRPr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Radial Expansion Tester</a:t>
            </a:r>
            <a:endParaRPr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and Budget</a:t>
            </a: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775" y="1596100"/>
            <a:ext cx="7594426" cy="299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/>
        </p:nvSpPr>
        <p:spPr>
          <a:xfrm>
            <a:off x="3425400" y="1195900"/>
            <a:ext cx="22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Table 3: Overall Schedule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8235895" y="4402650"/>
            <a:ext cx="908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Bransky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9/12/2021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and Budget</a:t>
            </a:r>
            <a:endParaRPr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Points: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Team has 1 week to work on group classwork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team to create good work while still focusing on designing the Radial Expansion Tester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Team has 3 weeks to prototype each subsystem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Gives team time to iterate on each subsystem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Schedule does not include </a:t>
            </a:r>
            <a:r>
              <a:rPr lang="en"/>
              <a:t>unforeseen</a:t>
            </a:r>
            <a:r>
              <a:rPr lang="en"/>
              <a:t> setbacks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Schedule will likely change as semester continues</a:t>
            </a:r>
            <a:endParaRPr/>
          </a:p>
        </p:txBody>
      </p:sp>
      <p:sp>
        <p:nvSpPr>
          <p:cNvPr id="171" name="Google Shape;171;p25"/>
          <p:cNvSpPr txBox="1"/>
          <p:nvPr>
            <p:ph idx="12" type="sldNum"/>
          </p:nvPr>
        </p:nvSpPr>
        <p:spPr>
          <a:xfrm>
            <a:off x="8235895" y="4413975"/>
            <a:ext cx="908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Bransky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9/12/2021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and Budget</a:t>
            </a:r>
            <a:endParaRPr/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25" y="1485150"/>
            <a:ext cx="8520598" cy="134303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421925" y="2963550"/>
            <a:ext cx="852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3 Week period per subsystem gives team time to iterate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Some subsystems will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likely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take longer than others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2866950" y="1019625"/>
            <a:ext cx="34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Table 4: Example Prototyping Schedule</a:t>
            </a:r>
            <a:endParaRPr/>
          </a:p>
        </p:txBody>
      </p:sp>
      <p:sp>
        <p:nvSpPr>
          <p:cNvPr id="180" name="Google Shape;180;p26"/>
          <p:cNvSpPr txBox="1"/>
          <p:nvPr>
            <p:ph idx="12" type="sldNum"/>
          </p:nvPr>
        </p:nvSpPr>
        <p:spPr>
          <a:xfrm>
            <a:off x="8235895" y="4436625"/>
            <a:ext cx="908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Bransky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9/12/2021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and Budget</a:t>
            </a:r>
            <a:endParaRPr/>
          </a:p>
        </p:txBody>
      </p:sp>
      <p:sp>
        <p:nvSpPr>
          <p:cNvPr id="186" name="Google Shape;186;p2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  budget comes to $5,000 to $10,000.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Due to high component costs, the team will attempt to limit prototyping costs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Cost can be reduced by creating mockups of full systems to test their validity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systems are more expensive than others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Possibility for slightly more funding if it is shown we are creating a working system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"/>
          <p:cNvSpPr txBox="1"/>
          <p:nvPr>
            <p:ph idx="12" type="sldNum"/>
          </p:nvPr>
        </p:nvSpPr>
        <p:spPr>
          <a:xfrm>
            <a:off x="7916175" y="4098725"/>
            <a:ext cx="1105200" cy="9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Noah Keyes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9/12/21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Radial Expansion Tester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and Budget</a:t>
            </a:r>
            <a:endParaRPr/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25" y="1225225"/>
            <a:ext cx="2498400" cy="16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4213" y="2571750"/>
            <a:ext cx="2498400" cy="16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0601" y="1147225"/>
            <a:ext cx="2498400" cy="16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/>
        </p:nvSpPr>
        <p:spPr>
          <a:xfrm>
            <a:off x="509825" y="2979600"/>
            <a:ext cx="2424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Figure 1: Possible Costs for Axial Load System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6045125" y="28128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3: Possible Costs for Temperature Control System</a:t>
            </a:r>
            <a:endParaRPr/>
          </a:p>
        </p:txBody>
      </p:sp>
      <p:sp>
        <p:nvSpPr>
          <p:cNvPr id="198" name="Google Shape;198;p28"/>
          <p:cNvSpPr txBox="1"/>
          <p:nvPr/>
        </p:nvSpPr>
        <p:spPr>
          <a:xfrm>
            <a:off x="3220600" y="42373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2: Possible Costs for Diameter Control System</a:t>
            </a:r>
            <a:endParaRPr/>
          </a:p>
        </p:txBody>
      </p:sp>
      <p:sp>
        <p:nvSpPr>
          <p:cNvPr id="199" name="Google Shape;199;p28"/>
          <p:cNvSpPr txBox="1"/>
          <p:nvPr>
            <p:ph idx="12" type="sldNum"/>
          </p:nvPr>
        </p:nvSpPr>
        <p:spPr>
          <a:xfrm>
            <a:off x="7675075" y="4225525"/>
            <a:ext cx="1346100" cy="8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Noah Keyes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9/12/21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Radial Expansion Tester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Cited</a:t>
            </a:r>
            <a:endParaRPr/>
          </a:p>
        </p:txBody>
      </p:sp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311700" y="1225225"/>
            <a:ext cx="8520600" cy="3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[1] “13-15.”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Shigley's Mechanical Engineering Design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by Richard G. Budynas et al., McGraw-Hill, 2016, pp. 665–817.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[2] BERGMAN, THEODORE L.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Fundamentals of Heat and Mass Transfer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 WILEY, 2020.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[3] Oman, Sarah. “QFD (House of Quality) and Benchmarking.” NAU Lecture. NAU Lecture, 12 Sept. 2021, Flagstaff, Arizona.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[4] “Simple Gantt Chart.”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Office Templates &amp; Themes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12 Mar. 2021, templates.office.com/en-us/Simple-Gantt-Chart-TM16400962.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[5] Tickoo, Sham.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SolidWorks 2019 for Designers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 CADCIM Technologies, 2019.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[6] 2550 1UP Balloon Forming machine. (n.d.). Retrieved September 13, 2021, from https://www.bwtec.com/machines/2550balloonformingmachine.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[7]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Diameter measurement and THE HBLT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 Crescent Design. (2018, May 18). Retrieved September 13, 2021, from https://www.crescentdesign.com/hblt/diameter-measurement/.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[8] Multi-layer balloons for medical applications and methods for manufacturing the same. (n.d.).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[9] Goldstein, J. A., &amp; Barkin, J. S. (2000). Comparison of the DIAMETER consistency and Dilating force of the CONTROLLED radial Expansion BALLOON catheter to the conventional BALLOON Dilators.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American Journal of Gastroenterology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95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(12), 3423–3427.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https://doi.org/10.1111/j.1572-0241.2000.03357.x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[10]Cobb, Peggy, and John R Gyorki. “Silicone-Rubber Heaters Stretch Product Utility.”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Machine Design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vol. 70, no. 17, 24 Sept. 1998, p. 166.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[11] Brady, Jennifer, editor. “Shaping Processes for Plastics.”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Fundamentals of Modern Manufacturing: Materials, Processes, and Systems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by Mikell P Groover, 7th ed., Wiley, 2019, pp. 232–289.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[12]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Murphy, Gregory, et al. “Instruments and Controls.” </a:t>
            </a:r>
            <a:r>
              <a:rPr i="1" lang="en" sz="1200">
                <a:latin typeface="Arial"/>
                <a:ea typeface="Arial"/>
                <a:cs typeface="Arial"/>
                <a:sym typeface="Arial"/>
              </a:rPr>
              <a:t>Marks’ Standard Handbook for Mechanical Engineers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, edited by Ali Sadegh and William Worek, 12th ed., McGraw-Hill Education, 2017, pp. 4128–302.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Project Description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Poba Medical wants our team to design and build a radial expansion tester, with controlled temperature and axial load, </a:t>
            </a:r>
            <a:r>
              <a:rPr lang="en"/>
              <a:t>for</a:t>
            </a:r>
            <a:r>
              <a:rPr lang="en"/>
              <a:t> the extruded plastic tubes used in the manufacture of their balloon catheters.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0" r="0" t="15704"/>
          <a:stretch/>
        </p:blipFill>
        <p:spPr>
          <a:xfrm>
            <a:off x="311700" y="2207650"/>
            <a:ext cx="3663650" cy="226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TA Balloons - Chocolate | Medtronic"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7125" y="2088813"/>
            <a:ext cx="5019674" cy="219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8300" y="-196200"/>
            <a:ext cx="1694200" cy="16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7614800" y="4225575"/>
            <a:ext cx="1406100" cy="8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Noah Keyes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9/12/21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Project Description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Poba Medical is a company that manufactures balloons and catheters for a variety of medical purposes.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the moment, in order to test whether or not a specific balloon design can be made from a type of tube stock, a sample balloon must be manufactured and tested.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requires new tooling to be purchased and time to be spent making the balloon.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project will allow Poba to test the properties of their tube stock and determine if it meets the requirements of a balloon design before making a balloon.</a:t>
            </a:r>
            <a:endParaRPr/>
          </a:p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7333500" y="4225525"/>
            <a:ext cx="1687800" cy="8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Noah Keyes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9/12/21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Radial Expansion Tester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and Engineering Requirements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4382075" y="1021400"/>
            <a:ext cx="194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EGR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240600" y="1457950"/>
            <a:ext cx="5084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Constant balloon Pressure During Testing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Constant axial force up to 150 lbs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Test unexpanded diameters ranging from .2-.625”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Test expanded diameters up to 2.5”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Control temperature of extrusion up to 250℉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Continuous measurements of pressure, axial force, and extrusion diameter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Output measurements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11700" y="3645450"/>
            <a:ext cx="723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*Generated through a meeting with the POBA engineers on 9/2/2021 and the document providing the project description.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03250" y="1050900"/>
            <a:ext cx="226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Customer Requirements: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25450" y="1450550"/>
            <a:ext cx="3715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Constant Axial Force During Testing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Test range of unexpanded diameters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Test range of expanded diameters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Pressurize b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alloons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during testing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Temperature Control During Testing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Ability to read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continuous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measurements during testing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8235895" y="4459300"/>
            <a:ext cx="908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Bransky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9/12/2021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48700" y="9717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 Of Quality/QFD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3126150" y="601900"/>
            <a:ext cx="289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Table 1: Bottom Half of QFD</a:t>
            </a:r>
            <a:endParaRPr i="1"/>
          </a:p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8235895" y="4470625"/>
            <a:ext cx="908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Bransky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9/12/2021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Radial Expansion Tester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938" y="873275"/>
            <a:ext cx="7500117" cy="383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21917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 Of Quality/QFD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3424950" y="859550"/>
            <a:ext cx="229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Table 2: Top of QFD</a:t>
            </a:r>
            <a:endParaRPr i="1"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688" y="1211250"/>
            <a:ext cx="5552625" cy="381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8235895" y="4459275"/>
            <a:ext cx="908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Bransky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9/12/2021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r>
              <a:rPr lang="en"/>
              <a:t> and Benchmarking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213725" y="1147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               </a:t>
            </a:r>
            <a:r>
              <a:rPr lang="en" sz="1500"/>
              <a:t>BW-TEC: Balloon</a:t>
            </a:r>
            <a:r>
              <a:rPr lang="en" sz="1500"/>
              <a:t> Forming Machine</a:t>
            </a:r>
            <a:endParaRPr sz="1100"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Creates “</a:t>
            </a:r>
            <a:r>
              <a:rPr lang="en" sz="1100"/>
              <a:t>Balloons</a:t>
            </a:r>
            <a:r>
              <a:rPr lang="en" sz="1100"/>
              <a:t>” through blow forming process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Modular design to makes various shapes/ sizes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Wide range of pressure/</a:t>
            </a:r>
            <a:r>
              <a:rPr lang="en" sz="1100"/>
              <a:t>temperature</a:t>
            </a:r>
            <a:r>
              <a:rPr lang="en" sz="1100"/>
              <a:t> settings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Touch screen interface/ data logging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Fully automated processing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Expensive ($10,000 just for heating elements!) 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4525" y="487425"/>
            <a:ext cx="5115375" cy="39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900" y="2847800"/>
            <a:ext cx="3877126" cy="1984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8034050" y="4357100"/>
            <a:ext cx="987000" cy="6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/>
              <a:t>7</a:t>
            </a:r>
            <a:endParaRPr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/>
              <a:t>Vergil Sorg</a:t>
            </a:r>
            <a:endParaRPr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9/12/2021</a:t>
            </a:r>
            <a:endParaRPr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/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33225"/>
            <a:ext cx="8520600" cy="44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Crescent Design</a:t>
            </a:r>
            <a:r>
              <a:rPr lang="en"/>
              <a:t>: </a:t>
            </a:r>
            <a:r>
              <a:rPr lang="en"/>
              <a:t>“</a:t>
            </a:r>
            <a:r>
              <a:rPr lang="en" sz="1700"/>
              <a:t>Hydraulic Burst Leak Tester</a:t>
            </a:r>
            <a:r>
              <a:rPr lang="en"/>
              <a:t>”</a:t>
            </a:r>
            <a:endParaRPr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Pressurized with distilled water (poba specified using nitrogen)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Vacuum</a:t>
            </a:r>
            <a:r>
              <a:rPr lang="en" sz="1100"/>
              <a:t> to 5,000psi depending on model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Touchscreen interface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For testing various parts: Valves, Tubes, Fittings, IV bags etc.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Compact/ safe design </a:t>
            </a:r>
            <a:endParaRPr sz="11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Add ons </a:t>
            </a:r>
            <a:endParaRPr sz="1700"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“Optical micrometer” - vision system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“Water baths” - submerged testing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8 or 20 inches of travel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Networked data logging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Automatic position control</a:t>
            </a:r>
            <a:endParaRPr sz="1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  <p:pic>
        <p:nvPicPr>
          <p:cNvPr descr="HBLT"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600" y="94150"/>
            <a:ext cx="3413626" cy="20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625" y="1794200"/>
            <a:ext cx="4227900" cy="3191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ter Baths" id="125" name="Google Shape;125;p20"/>
          <p:cNvPicPr preferRelativeResize="0"/>
          <p:nvPr/>
        </p:nvPicPr>
        <p:blipFill rotWithShape="1">
          <a:blip r:embed="rId5">
            <a:alphaModFix/>
          </a:blip>
          <a:srcRect b="0" l="45325" r="0" t="0"/>
          <a:stretch/>
        </p:blipFill>
        <p:spPr>
          <a:xfrm>
            <a:off x="653025" y="3558100"/>
            <a:ext cx="2822126" cy="13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140325" y="4242000"/>
            <a:ext cx="880800" cy="9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8</a:t>
            </a:r>
            <a:endParaRPr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Vergil Sorg</a:t>
            </a:r>
            <a:endParaRPr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9/12/2021</a:t>
            </a:r>
            <a:endParaRPr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Radial Expansion Tester</a:t>
            </a:r>
            <a:endParaRPr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 - Michael</a:t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8600" y="991775"/>
            <a:ext cx="1061375" cy="143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 rotWithShape="1">
          <a:blip r:embed="rId4">
            <a:alphaModFix/>
          </a:blip>
          <a:srcRect b="999" l="2107" r="2097" t="-1000"/>
          <a:stretch/>
        </p:blipFill>
        <p:spPr>
          <a:xfrm>
            <a:off x="5177125" y="1982513"/>
            <a:ext cx="1061375" cy="143527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311700" y="3578975"/>
            <a:ext cx="59268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Fundamentals of Heat and Mass Transfer 7th Edition Chapter 3-4</a:t>
            </a:r>
            <a:endParaRPr i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-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POBA Engineers recommended using an oil or water bath for our heating element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311700" y="2428325"/>
            <a:ext cx="59268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SOLIDWORKS 2019 for Designers 17th Edition</a:t>
            </a:r>
            <a:endParaRPr i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-SOLIDWORKS is the premier 3D CAD software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411900" y="1097800"/>
            <a:ext cx="58266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Shigley's Mechanical Engineering Design 10th Edition Chapters 13-15</a:t>
            </a:r>
            <a:endParaRPr i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-Gear design will be necessary to create a small machine that can apply 150lbs of axial force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8600" y="3417774"/>
            <a:ext cx="1061375" cy="1468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8235895" y="4447075"/>
            <a:ext cx="908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Bransky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9/12/2021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Radial Expansion Tester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